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736" r:id="rId2"/>
  </p:sldMasterIdLst>
  <p:notesMasterIdLst>
    <p:notesMasterId r:id="rId6"/>
  </p:notesMasterIdLst>
  <p:sldIdLst>
    <p:sldId id="265" r:id="rId3"/>
    <p:sldId id="263" r:id="rId4"/>
    <p:sldId id="264" r:id="rId5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56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9D8940-54B4-4A2C-8206-7B74713BCF76}" type="datetimeFigureOut">
              <a:rPr lang="hr-HR" smtClean="0"/>
              <a:t>27.08.2020.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B9693-C9A4-48B2-8576-630C819A86D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9428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9693-C9A4-48B2-8576-630C819A86DC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9999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C6C453-E995-440D-91D0-9739D358E76B}" type="datetimeFigureOut">
              <a:rPr lang="sr-Latn-CS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1FB04C5-19FE-4D76-A0F7-45D9589AE83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9B1BC-1030-4272-A3A7-CDBED7F5551B}" type="datetimeFigureOut">
              <a:rPr lang="sr-Latn-CS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2A819-CCFD-47A1-81BF-66157BBBB67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7514A-47CE-4F0C-9FE6-5D04F41AEA52}" type="datetimeFigureOut">
              <a:rPr lang="sr-Latn-CS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02E3D-5DD5-4DCA-B10B-A54FE704874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ma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570536"/>
            <a:ext cx="7772400" cy="783011"/>
          </a:xfrm>
        </p:spPr>
        <p:txBody>
          <a:bodyPr/>
          <a:lstStyle>
            <a:lvl1pPr marL="540000" algn="ctr">
              <a:defRPr sz="2000" b="1" baseline="0">
                <a:solidFill>
                  <a:schemeClr val="tx1"/>
                </a:solidFill>
                <a:latin typeface="Myriad Pro" pitchFamily="34" charset="0"/>
              </a:defRPr>
            </a:lvl1pPr>
          </a:lstStyle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2552700"/>
            <a:ext cx="6400800" cy="1752600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71B5E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dirty="0" smtClean="0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F5921-3BB1-4858-B0C3-F08C38DC7F40}" type="datetimeFigureOut">
              <a:rPr lang="sr-Latn-CS" smtClean="0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9004C2F-0348-44B7-8CD7-22A5D7CA6258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9746" y="6251945"/>
            <a:ext cx="2888281" cy="60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lika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805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FA7B8-B2AE-4664-AC31-248030213DA9}" type="datetimeFigureOut">
              <a:rPr lang="sr-Latn-CS" smtClean="0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AF3FB-7FBE-4DE9-8FBD-5EBF997F8F5D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7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9746" y="6251945"/>
            <a:ext cx="2888281" cy="60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47629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4EE76-CCF2-4B5D-AE0B-DD60D0FEFA0F}" type="datetimeFigureOut">
              <a:rPr lang="sr-Latn-CS" smtClean="0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BB892-0BDC-4A53-A93D-BAF83F71584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0730102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5E363-86EC-409C-B618-36B9CE464D00}" type="datetimeFigureOut">
              <a:rPr lang="sr-Latn-CS" smtClean="0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C4C80-5C0C-4297-B093-5DEE04B9FE2B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3128341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B03F8-5E76-40E4-B83B-691A6349ECC6}" type="datetimeFigureOut">
              <a:rPr lang="sr-Latn-CS" smtClean="0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CA423-12EF-490D-A034-CB9A8396956A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8987676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18BB5-4096-4648-B530-91591482C588}" type="datetimeFigureOut">
              <a:rPr lang="sr-Latn-CS" smtClean="0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5E373-3B02-426D-9ECE-731B5AB86BE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1675659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5017F-D813-4EAD-AB2D-4BB2793B3548}" type="datetimeFigureOut">
              <a:rPr lang="sr-Latn-CS" smtClean="0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F736224-CA90-4E1E-807B-1CA77B374D56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3060" y="6252639"/>
            <a:ext cx="2884968" cy="60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257045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D5A2F-DF80-44C1-A489-87C660904377}" type="datetimeFigureOut">
              <a:rPr lang="sr-Latn-CS" smtClean="0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F564F-72C4-409A-8245-966DB5F9C8B9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34462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327F5-EDD4-4848-83A7-421DD7298B60}" type="datetimeFigureOut">
              <a:rPr lang="sr-Latn-CS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79F50-35F3-4AB8-97C9-E514E671738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 smtClean="0"/>
              <a:t>Kliknite ikonu da biste dodali  sliku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DDD24-C964-47A1-8739-F51779496BA1}" type="datetimeFigureOut">
              <a:rPr lang="sr-Latn-CS" smtClean="0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084BB-7122-48AA-A3D4-2E4C29902DC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7656750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9FD5B-11B6-40D2-ADCC-79551931D72C}" type="datetimeFigureOut">
              <a:rPr lang="sr-Latn-CS" smtClean="0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62AF9-AA3A-400D-85F5-A2F66C7ED43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6333149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0BE9F-FFE1-47BF-AB4F-AD7E7DCD55DA}" type="datetimeFigureOut">
              <a:rPr lang="sr-Latn-CS" smtClean="0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36D36-C35F-4B62-9801-3FFCD638C1B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76574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0D187-F4D0-4EFD-A967-F480FFBE476E}" type="datetimeFigureOut">
              <a:rPr lang="sr-Latn-CS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049C7-E5C3-410E-BA0A-066A6621CDB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E99DE-7358-47CA-BEC8-E550C77C16EF}" type="datetimeFigureOut">
              <a:rPr lang="sr-Latn-CS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A77ED-F095-4BA7-A070-361AA7BD01A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3154E-7A8D-4980-AE2D-D4AD72E703AB}" type="datetimeFigureOut">
              <a:rPr lang="sr-Latn-CS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46878-DF99-4A89-9542-91DD9605E4A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9E179-FA4D-4A50-A715-87F760FEC2C0}" type="datetimeFigureOut">
              <a:rPr lang="sr-Latn-CS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CFD39-4036-44C7-9FFD-FADED372C74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85EE32B-555D-4169-9B63-5DFFD7E425A4}" type="datetimeFigureOut">
              <a:rPr lang="sr-Latn-CS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FCEC65-673F-4E10-98E3-032687F136C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F1FB5-CB23-4AFB-9C0E-70F5A36B39E4}" type="datetimeFigureOut">
              <a:rPr lang="sr-Latn-CS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961BF-3017-4A8B-AFB6-FC739C48196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81B8E-B87A-4826-AD84-9D4F21E528BC}" type="datetimeFigureOut">
              <a:rPr lang="sr-Latn-CS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E7ACC-6B3B-44B4-9BF8-BB19DC0548C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 naslova matrice</a:t>
            </a:r>
          </a:p>
        </p:txBody>
      </p:sp>
      <p:sp>
        <p:nvSpPr>
          <p:cNvPr id="2051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08B23B5-6A88-4413-94E0-6E1E0B3A564A}" type="datetimeFigureOut">
              <a:rPr lang="sr-Latn-CS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EC1C181-830D-4303-9DDA-CCAD6B81CC5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5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Kliknite da biste uredili stil naslova matrice</a:t>
            </a:r>
          </a:p>
        </p:txBody>
      </p:sp>
      <p:sp>
        <p:nvSpPr>
          <p:cNvPr id="1027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Kliknite da biste uredili stilove teksta matrice</a:t>
            </a:r>
          </a:p>
          <a:p>
            <a:pPr lvl="1"/>
            <a:r>
              <a:rPr lang="hr-HR" altLang="sr-Latn-RS" smtClean="0"/>
              <a:t>Druga razina</a:t>
            </a:r>
          </a:p>
          <a:p>
            <a:pPr lvl="2"/>
            <a:r>
              <a:rPr lang="hr-HR" altLang="sr-Latn-RS" smtClean="0"/>
              <a:t>Treća razina</a:t>
            </a:r>
          </a:p>
          <a:p>
            <a:pPr lvl="3"/>
            <a:r>
              <a:rPr lang="hr-HR" altLang="sr-Latn-RS" smtClean="0"/>
              <a:t>Četvrta razina</a:t>
            </a:r>
          </a:p>
          <a:p>
            <a:pPr lvl="4"/>
            <a:r>
              <a:rPr lang="hr-HR" altLang="sr-Latn-RS" smtClean="0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9F8652A-47C7-4CC9-B250-F0ED239C11E0}" type="datetimeFigureOut">
              <a:rPr lang="sr-Latn-CS" smtClean="0"/>
              <a:pPr>
                <a:defRPr/>
              </a:pPr>
              <a:t>27.8.2020.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fld id="{81FE9FC5-E9EB-458A-B145-1450193F645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22024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685800" y="207915"/>
            <a:ext cx="7772400" cy="1470025"/>
          </a:xfrm>
        </p:spPr>
        <p:txBody>
          <a:bodyPr/>
          <a:lstStyle/>
          <a:p>
            <a:pPr marL="358775"/>
            <a:r>
              <a:rPr lang="hr-HR" altLang="sr-Latn-RS" dirty="0" smtClean="0"/>
              <a:t>1.2. PROPORCIONALNE VELIČINE</a:t>
            </a:r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1224419" y="1241425"/>
            <a:ext cx="6695162" cy="4375150"/>
          </a:xfrm>
        </p:spPr>
        <p:txBody>
          <a:bodyPr/>
          <a:lstStyle/>
          <a:p>
            <a:r>
              <a:rPr lang="hr-HR" dirty="0"/>
              <a:t>Primjena proporcionalnosti </a:t>
            </a:r>
            <a:r>
              <a:rPr lang="hr-HR" dirty="0" smtClean="0"/>
              <a:t>– </a:t>
            </a:r>
            <a:r>
              <a:rPr lang="hr-HR" dirty="0" smtClean="0"/>
              <a:t>putovanje automobilom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8602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48594"/>
              </p:ext>
            </p:extLst>
          </p:nvPr>
        </p:nvGraphicFramePr>
        <p:xfrm>
          <a:off x="288938" y="1711395"/>
          <a:ext cx="8309151" cy="341146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996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11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6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88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02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30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315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effectLst/>
                          <a:latin typeface="+mn-lt"/>
                        </a:rPr>
                        <a:t>veličine</a:t>
                      </a: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effectLst/>
                          <a:latin typeface="+mn-lt"/>
                        </a:rPr>
                        <a:t>mjerne jedinice</a:t>
                      </a: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effectLst/>
                          <a:latin typeface="+mn-lt"/>
                        </a:rPr>
                        <a:t>vrijednosti</a:t>
                      </a: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7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effectLst/>
                          <a:latin typeface="+mn-lt"/>
                        </a:rPr>
                        <a:t>put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effectLst/>
                          <a:latin typeface="+mn-lt"/>
                        </a:rPr>
                        <a:t>km</a:t>
                      </a: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306</a:t>
                      </a:r>
                      <a:endParaRPr lang="hr-HR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  <a:latin typeface="+mn-lt"/>
                        </a:rPr>
                        <a:t> </a:t>
                      </a: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7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količina goriva</a:t>
                      </a: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</a:t>
                      </a:r>
                      <a:endParaRPr lang="hr-HR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5722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2400" dirty="0"/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2400" dirty="0"/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2400" dirty="0"/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2400" dirty="0"/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5722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 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 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 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 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Pravokutnik 2"/>
          <p:cNvSpPr/>
          <p:nvPr/>
        </p:nvSpPr>
        <p:spPr>
          <a:xfrm>
            <a:off x="113574" y="137167"/>
            <a:ext cx="82412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400" dirty="0"/>
              <a:t>Automobil je na putu od 306 km potrošio 36 litara </a:t>
            </a:r>
            <a:r>
              <a:rPr lang="hr-HR" sz="2400" dirty="0" smtClean="0"/>
              <a:t>goriva. </a:t>
            </a:r>
            <a:endParaRPr lang="hr-HR" sz="2400" dirty="0"/>
          </a:p>
        </p:txBody>
      </p:sp>
      <p:sp>
        <p:nvSpPr>
          <p:cNvPr id="4" name="Pravokutnik 3"/>
          <p:cNvSpPr/>
          <p:nvPr/>
        </p:nvSpPr>
        <p:spPr>
          <a:xfrm>
            <a:off x="488326" y="815885"/>
            <a:ext cx="8109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hr-HR" dirty="0"/>
              <a:t>Koliki put može prijeći automobil sa 45 litara benzina?</a:t>
            </a:r>
          </a:p>
        </p:txBody>
      </p:sp>
      <p:sp>
        <p:nvSpPr>
          <p:cNvPr id="8" name="TextBox 9"/>
          <p:cNvSpPr txBox="1"/>
          <p:nvPr/>
        </p:nvSpPr>
        <p:spPr>
          <a:xfrm>
            <a:off x="6201268" y="2684478"/>
            <a:ext cx="108366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700" dirty="0" smtClean="0">
                <a:solidFill>
                  <a:srgbClr val="FF0000"/>
                </a:solidFill>
              </a:rPr>
              <a:t>382.5</a:t>
            </a:r>
            <a:endParaRPr lang="hr-HR" sz="2700" dirty="0">
              <a:solidFill>
                <a:srgbClr val="FF0000"/>
              </a:solidFill>
            </a:endParaRPr>
          </a:p>
        </p:txBody>
      </p:sp>
      <p:sp>
        <p:nvSpPr>
          <p:cNvPr id="9" name="TextBox 10"/>
          <p:cNvSpPr txBox="1"/>
          <p:nvPr/>
        </p:nvSpPr>
        <p:spPr>
          <a:xfrm>
            <a:off x="6412640" y="3373733"/>
            <a:ext cx="66091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700" dirty="0" smtClean="0">
                <a:solidFill>
                  <a:srgbClr val="FF0000"/>
                </a:solidFill>
              </a:rPr>
              <a:t>45</a:t>
            </a:r>
            <a:endParaRPr lang="hr-HR" sz="2700" dirty="0">
              <a:solidFill>
                <a:srgbClr val="FF0000"/>
              </a:solidFill>
            </a:endParaRPr>
          </a:p>
        </p:txBody>
      </p:sp>
      <p:sp>
        <p:nvSpPr>
          <p:cNvPr id="10" name="Curved Down Arrow 5"/>
          <p:cNvSpPr/>
          <p:nvPr/>
        </p:nvSpPr>
        <p:spPr>
          <a:xfrm>
            <a:off x="4389366" y="2344789"/>
            <a:ext cx="1267564" cy="219507"/>
          </a:xfrm>
          <a:prstGeom prst="curvedDownArrow">
            <a:avLst>
              <a:gd name="adj1" fmla="val 0"/>
              <a:gd name="adj2" fmla="val 20323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11" name="TextBox 6"/>
          <p:cNvSpPr txBox="1"/>
          <p:nvPr/>
        </p:nvSpPr>
        <p:spPr>
          <a:xfrm>
            <a:off x="4822986" y="1959819"/>
            <a:ext cx="108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:36</a:t>
            </a:r>
            <a:endParaRPr lang="hr-HR" sz="2400" b="1" dirty="0">
              <a:solidFill>
                <a:srgbClr val="FF0000"/>
              </a:solidFill>
            </a:endParaRPr>
          </a:p>
        </p:txBody>
      </p:sp>
      <p:sp>
        <p:nvSpPr>
          <p:cNvPr id="12" name="Curved Down Arrow 5"/>
          <p:cNvSpPr/>
          <p:nvPr/>
        </p:nvSpPr>
        <p:spPr>
          <a:xfrm flipV="1">
            <a:off x="4416662" y="3723868"/>
            <a:ext cx="1132368" cy="286294"/>
          </a:xfrm>
          <a:prstGeom prst="curvedDownArrow">
            <a:avLst>
              <a:gd name="adj1" fmla="val 0"/>
              <a:gd name="adj2" fmla="val 20323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14" name="Pravokutnik 13"/>
          <p:cNvSpPr/>
          <p:nvPr/>
        </p:nvSpPr>
        <p:spPr>
          <a:xfrm>
            <a:off x="692593" y="5846499"/>
            <a:ext cx="65496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dirty="0" smtClean="0"/>
              <a:t>k = 306 : 36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hr-HR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dirty="0" smtClean="0"/>
              <a:t>k = 8.5 ,  s 1 L goriva automobil prijeđe 8.5 km.</a:t>
            </a:r>
            <a:endParaRPr lang="hr-HR" dirty="0"/>
          </a:p>
        </p:txBody>
      </p:sp>
      <p:sp>
        <p:nvSpPr>
          <p:cNvPr id="17" name="TextBox 9"/>
          <p:cNvSpPr txBox="1"/>
          <p:nvPr/>
        </p:nvSpPr>
        <p:spPr>
          <a:xfrm>
            <a:off x="5210297" y="2663700"/>
            <a:ext cx="7770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700" dirty="0" smtClean="0">
                <a:solidFill>
                  <a:srgbClr val="FF0000"/>
                </a:solidFill>
              </a:rPr>
              <a:t>8.5</a:t>
            </a:r>
            <a:endParaRPr lang="hr-HR" sz="2700" dirty="0">
              <a:solidFill>
                <a:srgbClr val="FF0000"/>
              </a:solidFill>
            </a:endParaRPr>
          </a:p>
        </p:txBody>
      </p:sp>
      <p:sp>
        <p:nvSpPr>
          <p:cNvPr id="18" name="TextBox 10"/>
          <p:cNvSpPr txBox="1"/>
          <p:nvPr/>
        </p:nvSpPr>
        <p:spPr>
          <a:xfrm>
            <a:off x="5326470" y="3347094"/>
            <a:ext cx="66091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700" dirty="0" smtClean="0">
                <a:solidFill>
                  <a:srgbClr val="FF0000"/>
                </a:solidFill>
              </a:rPr>
              <a:t>1</a:t>
            </a:r>
            <a:endParaRPr lang="hr-HR" sz="2700" dirty="0">
              <a:solidFill>
                <a:srgbClr val="FF0000"/>
              </a:solidFill>
            </a:endParaRPr>
          </a:p>
        </p:txBody>
      </p:sp>
      <p:sp>
        <p:nvSpPr>
          <p:cNvPr id="19" name="Curved Down Arrow 5"/>
          <p:cNvSpPr/>
          <p:nvPr/>
        </p:nvSpPr>
        <p:spPr>
          <a:xfrm flipV="1">
            <a:off x="5549030" y="3787953"/>
            <a:ext cx="1132368" cy="286294"/>
          </a:xfrm>
          <a:prstGeom prst="curvedDownArrow">
            <a:avLst>
              <a:gd name="adj1" fmla="val 0"/>
              <a:gd name="adj2" fmla="val 20323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5" name="TekstniOkvir 4"/>
          <p:cNvSpPr txBox="1"/>
          <p:nvPr/>
        </p:nvSpPr>
        <p:spPr>
          <a:xfrm>
            <a:off x="283719" y="5092950"/>
            <a:ext cx="8404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Veličine su proporcionalne. Koliko puta ima više goriva, toliko puta će automobil prijeći veći put.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96459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1" grpId="0"/>
      <p:bldP spid="12" grpId="0" animBg="1"/>
      <p:bldP spid="17" grpId="0"/>
      <p:bldP spid="18" grpId="0"/>
      <p:bldP spid="19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596830"/>
              </p:ext>
            </p:extLst>
          </p:nvPr>
        </p:nvGraphicFramePr>
        <p:xfrm>
          <a:off x="288938" y="1711395"/>
          <a:ext cx="8309151" cy="341146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996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11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6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88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02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30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315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effectLst/>
                          <a:latin typeface="+mn-lt"/>
                        </a:rPr>
                        <a:t>veličine</a:t>
                      </a: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effectLst/>
                          <a:latin typeface="+mn-lt"/>
                        </a:rPr>
                        <a:t>mjerne jedinice</a:t>
                      </a: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effectLst/>
                          <a:latin typeface="+mn-lt"/>
                        </a:rPr>
                        <a:t>vrijednost</a:t>
                      </a: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7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effectLst/>
                          <a:latin typeface="+mn-lt"/>
                        </a:rPr>
                        <a:t>put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effectLst/>
                          <a:latin typeface="+mn-lt"/>
                        </a:rPr>
                        <a:t>km</a:t>
                      </a: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450</a:t>
                      </a:r>
                      <a:endParaRPr lang="hr-HR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  <a:latin typeface="+mn-lt"/>
                        </a:rPr>
                        <a:t> </a:t>
                      </a: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7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količina goriva</a:t>
                      </a: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</a:t>
                      </a:r>
                      <a:endParaRPr lang="hr-HR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5722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2400" dirty="0"/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2400" dirty="0"/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2400" dirty="0"/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2400" dirty="0"/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5722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 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 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 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 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Pravokutnik 2"/>
          <p:cNvSpPr/>
          <p:nvPr/>
        </p:nvSpPr>
        <p:spPr>
          <a:xfrm>
            <a:off x="113574" y="137167"/>
            <a:ext cx="82412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400" dirty="0"/>
              <a:t>Automobil je na putu od </a:t>
            </a:r>
            <a:r>
              <a:rPr lang="hr-HR" sz="2400" dirty="0" smtClean="0"/>
              <a:t>450 km </a:t>
            </a:r>
            <a:r>
              <a:rPr lang="hr-HR" sz="2400" dirty="0"/>
              <a:t>potrošio 36 litara </a:t>
            </a:r>
            <a:r>
              <a:rPr lang="hr-HR" sz="2400" dirty="0" smtClean="0"/>
              <a:t>goriva. </a:t>
            </a:r>
            <a:endParaRPr lang="hr-HR" sz="2400" dirty="0"/>
          </a:p>
        </p:txBody>
      </p:sp>
      <p:sp>
        <p:nvSpPr>
          <p:cNvPr id="4" name="Pravokutnik 3"/>
          <p:cNvSpPr/>
          <p:nvPr/>
        </p:nvSpPr>
        <p:spPr>
          <a:xfrm>
            <a:off x="179335" y="766594"/>
            <a:ext cx="81097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hr-HR" dirty="0"/>
              <a:t>Koliko je potrošnja tog automobila (koliko litara </a:t>
            </a:r>
            <a:r>
              <a:rPr lang="hr-HR" dirty="0" smtClean="0"/>
              <a:t>goriva </a:t>
            </a:r>
            <a:r>
              <a:rPr lang="hr-HR" dirty="0"/>
              <a:t>automobil potroši na 100 km)?</a:t>
            </a:r>
          </a:p>
        </p:txBody>
      </p:sp>
      <p:sp>
        <p:nvSpPr>
          <p:cNvPr id="8" name="TextBox 9"/>
          <p:cNvSpPr txBox="1"/>
          <p:nvPr/>
        </p:nvSpPr>
        <p:spPr>
          <a:xfrm>
            <a:off x="6371415" y="2664299"/>
            <a:ext cx="108366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700" dirty="0" smtClean="0">
                <a:solidFill>
                  <a:srgbClr val="FF0000"/>
                </a:solidFill>
              </a:rPr>
              <a:t>100</a:t>
            </a:r>
            <a:endParaRPr lang="hr-HR" sz="2700" dirty="0">
              <a:solidFill>
                <a:srgbClr val="FF0000"/>
              </a:solidFill>
            </a:endParaRPr>
          </a:p>
        </p:txBody>
      </p:sp>
      <p:sp>
        <p:nvSpPr>
          <p:cNvPr id="9" name="TextBox 10"/>
          <p:cNvSpPr txBox="1"/>
          <p:nvPr/>
        </p:nvSpPr>
        <p:spPr>
          <a:xfrm>
            <a:off x="6565042" y="3339892"/>
            <a:ext cx="8900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700" dirty="0" smtClean="0">
                <a:solidFill>
                  <a:srgbClr val="FF0000"/>
                </a:solidFill>
              </a:rPr>
              <a:t>8</a:t>
            </a:r>
            <a:endParaRPr lang="hr-HR" sz="2700" dirty="0">
              <a:solidFill>
                <a:srgbClr val="FF0000"/>
              </a:solidFill>
            </a:endParaRPr>
          </a:p>
        </p:txBody>
      </p:sp>
      <p:sp>
        <p:nvSpPr>
          <p:cNvPr id="14" name="Pravokutnik 13"/>
          <p:cNvSpPr/>
          <p:nvPr/>
        </p:nvSpPr>
        <p:spPr>
          <a:xfrm>
            <a:off x="777422" y="5866090"/>
            <a:ext cx="62191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i="1" dirty="0" smtClean="0"/>
              <a:t>k</a:t>
            </a:r>
            <a:r>
              <a:rPr lang="hr-HR" dirty="0" smtClean="0"/>
              <a:t> = 0.08 ,  za 1 km automobil treba 0.08 L goriva. </a:t>
            </a:r>
            <a:endParaRPr lang="hr-HR" dirty="0"/>
          </a:p>
        </p:txBody>
      </p:sp>
      <p:sp>
        <p:nvSpPr>
          <p:cNvPr id="17" name="TextBox 9"/>
          <p:cNvSpPr txBox="1"/>
          <p:nvPr/>
        </p:nvSpPr>
        <p:spPr>
          <a:xfrm>
            <a:off x="5369237" y="2664300"/>
            <a:ext cx="7770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700" dirty="0" smtClean="0">
                <a:solidFill>
                  <a:srgbClr val="FF0000"/>
                </a:solidFill>
              </a:rPr>
              <a:t>1</a:t>
            </a:r>
            <a:endParaRPr lang="hr-HR" sz="2700" dirty="0">
              <a:solidFill>
                <a:srgbClr val="FF0000"/>
              </a:solidFill>
            </a:endParaRP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6313090"/>
              </p:ext>
            </p:extLst>
          </p:nvPr>
        </p:nvGraphicFramePr>
        <p:xfrm>
          <a:off x="899707" y="5122859"/>
          <a:ext cx="1755811" cy="640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" imgW="2019240" imgH="736560" progId="Equation.DSMT4">
                  <p:embed/>
                </p:oleObj>
              </mc:Choice>
              <mc:Fallback>
                <p:oleObj name="Equation" r:id="rId3" imgW="201924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9707" y="5122859"/>
                        <a:ext cx="1755811" cy="6404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464934"/>
              </p:ext>
            </p:extLst>
          </p:nvPr>
        </p:nvGraphicFramePr>
        <p:xfrm>
          <a:off x="5235401" y="3447758"/>
          <a:ext cx="622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5" imgW="622080" imgH="291960" progId="Equation.DSMT4">
                  <p:embed/>
                </p:oleObj>
              </mc:Choice>
              <mc:Fallback>
                <p:oleObj name="Equation" r:id="rId5" imgW="62208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35401" y="3447758"/>
                        <a:ext cx="6223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Pravokutnik 19"/>
          <p:cNvSpPr/>
          <p:nvPr/>
        </p:nvSpPr>
        <p:spPr>
          <a:xfrm>
            <a:off x="777422" y="6075763"/>
            <a:ext cx="62191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hr-HR" dirty="0">
              <a:solidFill>
                <a:srgbClr val="FF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i="1" dirty="0" smtClean="0">
                <a:solidFill>
                  <a:srgbClr val="FF0000"/>
                </a:solidFill>
              </a:rPr>
              <a:t>Potrošnja tog automobila je 8 L.</a:t>
            </a:r>
            <a:endParaRPr lang="hr-H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710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7" grpId="0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 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1__skup_cijelih_brojeva.potx" id="{D4D0B4EF-56D0-45F5-B64C-EC50820C2B58}" vid="{6EB24884-7CD9-4146-B0C1-4C1D3B2899F9}"/>
    </a:ext>
  </a:extLst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7</Template>
  <TotalTime>381</TotalTime>
  <Words>146</Words>
  <Application>Microsoft Office PowerPoint</Application>
  <PresentationFormat>Prikaz na zaslonu (4:3)</PresentationFormat>
  <Paragraphs>50</Paragraphs>
  <Slides>3</Slides>
  <Notes>1</Notes>
  <HiddenSlides>0</HiddenSlides>
  <MMClips>0</MMClips>
  <ScaleCrop>false</ScaleCrop>
  <HeadingPairs>
    <vt:vector size="8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2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3</vt:i4>
      </vt:variant>
    </vt:vector>
  </HeadingPairs>
  <TitlesOfParts>
    <vt:vector size="10" baseType="lpstr">
      <vt:lpstr>Arial</vt:lpstr>
      <vt:lpstr>Calibri</vt:lpstr>
      <vt:lpstr>Myriad Pro</vt:lpstr>
      <vt:lpstr>Times New Roman</vt:lpstr>
      <vt:lpstr>Math 7</vt:lpstr>
      <vt:lpstr>Theme 5</vt:lpstr>
      <vt:lpstr>MathType 7.0 Equation</vt:lpstr>
      <vt:lpstr>1.2. PROPORCIONALNE VELIČINE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Željka Orčić</dc:creator>
  <cp:lastModifiedBy>Zeljka</cp:lastModifiedBy>
  <cp:revision>136</cp:revision>
  <dcterms:created xsi:type="dcterms:W3CDTF">2008-12-12T16:34:49Z</dcterms:created>
  <dcterms:modified xsi:type="dcterms:W3CDTF">2020-08-27T08:33:54Z</dcterms:modified>
</cp:coreProperties>
</file>